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Work Sans"/>
      <p:regular r:id="rId43"/>
      <p:bold r:id="rId44"/>
      <p:italic r:id="rId45"/>
      <p:boldItalic r:id="rId46"/>
    </p:embeddedFont>
    <p:embeddedFont>
      <p:font typeface="Josefi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t7thKKfcI2Iib1FsKwMEpK52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ans-bold.fntdata"/><Relationship Id="rId47" Type="http://schemas.openxmlformats.org/officeDocument/2006/relationships/font" Target="fonts/JosefinSans-regular.fntdata"/><Relationship Id="rId49" Type="http://schemas.openxmlformats.org/officeDocument/2006/relationships/font" Target="fonts/Josefi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b004fa8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1bb004fa8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bb004fa86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1bb004fa86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bb004fa86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21bb004fa86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bb004fa86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21bb004fa86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bb004fa86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1bb004fa86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bb004fa86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21bb004fa86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bb004fa86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1bb004fa86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bb004fa86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21bb004fa86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bb004fa86_0_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1bb004fa86_0_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bb004fa86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1bb004fa86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c900ff0b4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ec900ff0b4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ec900ff0b4_0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bb004fa86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21bb004fa86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bb004fa86_0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1bb004fa86_0_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bb004fa86_0_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21bb004fa86_0_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bb004fa86_0_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21bb004fa86_0_6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bb004fa86_0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21bb004fa86_0_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bb004fa86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21bb004fa86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1bb004fa86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21bb004fa86_0_7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1bb004fa86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21bb004fa86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1bb004fa86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21bb004fa86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1bb004fa86_0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21bb004fa86_0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bb004fa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1bb004fa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1bb004fa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1bb004fa86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21bb004fa86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1bb004fa86_0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21bb004fa86_0_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bb004fa86_0_8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21bb004fa86_0_8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1bb004fa86_0_9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21bb004fa86_0_9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1bb004fa86_0_9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g21bb004fa86_0_9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1bb004fa86_0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21bb004fa86_0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1bb004fa86_0_9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g21bb004fa86_0_9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1bb004fa86_0_9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21bb004fa86_0_9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baf83b1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1baf83b1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1baf83b1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baf83b1f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1baf83b1f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1baf83b1f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bb004fa86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1bb004fa86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bb004fa86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1bb004fa86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bb004fa86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1bb004fa86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bb004fa86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1bb004fa86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26" name="Google Shape;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7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s-CO" sz="2667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07" name="Google Shape;107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08" name="Google Shape;108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18" name="Google Shape;118;p7"/>
          <p:cNvSpPr/>
          <p:nvPr/>
        </p:nvSpPr>
        <p:spPr>
          <a:xfrm>
            <a:off x="4806700" y="1958300"/>
            <a:ext cx="52860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POO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" name="Google Shape;119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326" y="1757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1" name="Google Shape;121;p7"/>
          <p:cNvSpPr/>
          <p:nvPr/>
        </p:nvSpPr>
        <p:spPr>
          <a:xfrm>
            <a:off x="3882912" y="2691696"/>
            <a:ext cx="923700" cy="895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994272" y="1798390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4806700" y="2948900"/>
            <a:ext cx="5286000" cy="38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b="0" i="0" lang="es-CO" sz="1867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0326" y="27478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6" name="Google Shape;126;p7"/>
          <p:cNvSpPr/>
          <p:nvPr/>
        </p:nvSpPr>
        <p:spPr>
          <a:xfrm>
            <a:off x="3994272" y="2820715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g21bb004fa86_0_37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02" name="Google Shape;302;g21bb004fa86_0_37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3" name="Google Shape;303;g21bb004fa86_0_37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4" name="Google Shape;304;g21bb004fa86_0_37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5" name="Google Shape;305;g21bb004fa86_0_37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6" name="Google Shape;306;g21bb004fa86_0_37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7" name="Google Shape;307;g21bb004fa86_0_37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8" name="Google Shape;308;g21bb004fa86_0_37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9" name="Google Shape;309;g21bb004fa86_0_37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0" name="Google Shape;310;g21bb004fa86_0_37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1" name="Google Shape;311;g21bb004fa86_0_37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12" name="Google Shape;312;g21bb004fa86_0_37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3" name="Google Shape;313;g21bb004fa86_0_37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1bb004fa86_0_37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1bb004fa86_0_37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1bb004fa86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1bb004fa86_0_37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clases se representan por rectángulos. El nombre de la clase se escribe en la parte superior del rectángulo.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Atributos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atributos se enumeran dentro del rectángulo de la clase. Cada atributo se escribe como nombre_atributo: tipo_dato.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g21bb004fa86_0_3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23" name="Google Shape;323;g21bb004fa86_0_3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4" name="Google Shape;324;g21bb004fa86_0_3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5" name="Google Shape;325;g21bb004fa86_0_3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6" name="Google Shape;326;g21bb004fa86_0_3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7" name="Google Shape;327;g21bb004fa86_0_3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8" name="Google Shape;328;g21bb004fa86_0_3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9" name="Google Shape;329;g21bb004fa86_0_3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0" name="Google Shape;330;g21bb004fa86_0_3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1" name="Google Shape;331;g21bb004fa86_0_3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2" name="Google Shape;332;g21bb004fa86_0_3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33" name="Google Shape;333;g21bb004fa86_0_3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4" name="Google Shape;334;g21bb004fa86_0_3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1bb004fa86_0_3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1bb004fa86_0_3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21bb004fa86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1bb004fa86_0_3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se pueden interpretar analizando sus diferentes elementos: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Métodos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Los métodos se enumeran debajo del rectángulo de la clase. Cada método se escribe como nombre_metodo (parámetros): tipo_retorno.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 Las relaciones entre clases se muestran usando diferentes tipos de líneas y símbolos. El tipo de relación se indica por el símbolo utilizado.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g21bb004fa86_0_4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44" name="Google Shape;344;g21bb004fa86_0_4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5" name="Google Shape;345;g21bb004fa86_0_4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6" name="Google Shape;346;g21bb004fa86_0_4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7" name="Google Shape;347;g21bb004fa86_0_4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8" name="Google Shape;348;g21bb004fa86_0_4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9" name="Google Shape;349;g21bb004fa86_0_4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0" name="Google Shape;350;g21bb004fa86_0_4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1" name="Google Shape;351;g21bb004fa86_0_4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2" name="Google Shape;352;g21bb004fa86_0_4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53" name="Google Shape;353;g21bb004fa86_0_4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54" name="Google Shape;354;g21bb004fa86_0_4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5" name="Google Shape;355;g21bb004fa86_0_4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1bb004fa86_0_4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1bb004fa86_0_4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1bb004fa86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1bb004fa86_0_414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Interpretación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Cada clase se representa por un rectángulo con tres compartimentos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Nombre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Atributos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• Operaciones de la 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0" name="Google Shape;360;g21bb004fa86_0_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084875"/>
            <a:ext cx="5160117" cy="26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1bb004fa86_0_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8454" y="2752325"/>
            <a:ext cx="2959200" cy="394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21bb004fa86_0_45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67" name="Google Shape;367;g21bb004fa86_0_45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8" name="Google Shape;368;g21bb004fa86_0_45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69" name="Google Shape;369;g21bb004fa86_0_45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0" name="Google Shape;370;g21bb004fa86_0_45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1" name="Google Shape;371;g21bb004fa86_0_45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2" name="Google Shape;372;g21bb004fa86_0_45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3" name="Google Shape;373;g21bb004fa86_0_45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4" name="Google Shape;374;g21bb004fa86_0_45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5" name="Google Shape;375;g21bb004fa86_0_45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76" name="Google Shape;376;g21bb004fa86_0_45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77" name="Google Shape;377;g21bb004fa86_0_45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g21bb004fa86_0_45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1bb004fa86_0_45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1bb004fa86_0_45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21bb004fa86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1bb004fa86_0_458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Ocultamiento de los datos de un objeto de tal forma que solo sean accesibles mediante operaciones definidas por el propio objeto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encapsulación presenta una serie de ventajas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protegen los datos privados del objeto de lecturas y escrituras no permitidas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Permite una mejor estructuración y manipulación de los datos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atributos de un objeto no deberían ser manipulables directamente por el resto de los objetos.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21bb004fa86_0_43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88" name="Google Shape;388;g21bb004fa86_0_43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89" name="Google Shape;389;g21bb004fa86_0_43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0" name="Google Shape;390;g21bb004fa86_0_43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1" name="Google Shape;391;g21bb004fa86_0_43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2" name="Google Shape;392;g21bb004fa86_0_43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3" name="Google Shape;393;g21bb004fa86_0_43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4" name="Google Shape;394;g21bb004fa86_0_43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5" name="Google Shape;395;g21bb004fa86_0_43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6" name="Google Shape;396;g21bb004fa86_0_43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97" name="Google Shape;397;g21bb004fa86_0_43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98" name="Google Shape;398;g21bb004fa86_0_43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9" name="Google Shape;399;g21bb004fa86_0_43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1bb004fa86_0_43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1bb004fa86_0_43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1bb004fa86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1bb004fa86_0_436"/>
          <p:cNvSpPr txBox="1"/>
          <p:nvPr/>
        </p:nvSpPr>
        <p:spPr>
          <a:xfrm>
            <a:off x="659025" y="1146375"/>
            <a:ext cx="9453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Encapsulación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 UML, los niveles de encapsulación vienen heredados de C++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- Privado: Atributo o proceso totalmente invisible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# Protegido: Visibles para las clases amigas (friends) o para clases derivadas de la original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3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+ Públicos: Visibles a otras clases</a:t>
            </a:r>
            <a:endParaRPr b="0" i="0" sz="23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g21bb004fa86_0_47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09" name="Google Shape;409;g21bb004fa86_0_47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0" name="Google Shape;410;g21bb004fa86_0_47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1" name="Google Shape;411;g21bb004fa86_0_47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2" name="Google Shape;412;g21bb004fa86_0_47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3" name="Google Shape;413;g21bb004fa86_0_47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4" name="Google Shape;414;g21bb004fa86_0_47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5" name="Google Shape;415;g21bb004fa86_0_47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6" name="Google Shape;416;g21bb004fa86_0_47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7" name="Google Shape;417;g21bb004fa86_0_47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18" name="Google Shape;418;g21bb004fa86_0_47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19" name="Google Shape;419;g21bb004fa86_0_47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0" name="Google Shape;420;g21bb004fa86_0_47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1bb004fa86_0_47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1bb004fa86_0_47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21bb004fa86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1bb004fa86_0_478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asociación expresa una conexión entre elementos, esto es, que existe algún tipo de relación entre ambos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representa mediante una línea que une ambas clases. Se puede indicar el tipo de asociación y el sentido de la misma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indica la multiplicidad de cada clase, que representa con cuantos objetos de la clase unida por la asociación se puede relacionar un objeto determinado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g21bb004fa86_0_50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0" name="Google Shape;430;g21bb004fa86_0_50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1" name="Google Shape;431;g21bb004fa86_0_50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2" name="Google Shape;432;g21bb004fa86_0_50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3" name="Google Shape;433;g21bb004fa86_0_50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4" name="Google Shape;434;g21bb004fa86_0_50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5" name="Google Shape;435;g21bb004fa86_0_50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6" name="Google Shape;436;g21bb004fa86_0_50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7" name="Google Shape;437;g21bb004fa86_0_50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8" name="Google Shape;438;g21bb004fa86_0_50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39" name="Google Shape;439;g21bb004fa86_0_50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40" name="Google Shape;440;g21bb004fa86_0_500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g21bb004fa86_0_50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1bb004fa86_0_50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1bb004fa86_0_50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21bb004fa86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1bb004fa86_0_500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6" name="Google Shape;446;g21bb004fa86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530" y="2954901"/>
            <a:ext cx="6996284" cy="25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1bb004fa86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785" y="2867687"/>
            <a:ext cx="1064665" cy="2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g21bb004fa86_0_52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53" name="Google Shape;453;g21bb004fa86_0_52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4" name="Google Shape;454;g21bb004fa86_0_52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5" name="Google Shape;455;g21bb004fa86_0_52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6" name="Google Shape;456;g21bb004fa86_0_52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7" name="Google Shape;457;g21bb004fa86_0_52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8" name="Google Shape;458;g21bb004fa86_0_52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59" name="Google Shape;459;g21bb004fa86_0_52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0" name="Google Shape;460;g21bb004fa86_0_52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1" name="Google Shape;461;g21bb004fa86_0_52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62" name="Google Shape;462;g21bb004fa86_0_52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63" name="Google Shape;463;g21bb004fa86_0_522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g21bb004fa86_0_52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1bb004fa86_0_522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21bb004fa86_0_522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g21bb004fa86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1bb004fa86_0_522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 con restricciones.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Indica que solo se realiza la asociación si se cumple una determinada condición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9" name="Google Shape;469;g21bb004fa86_0_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2700" y="3584537"/>
            <a:ext cx="7801626" cy="2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g21bb004fa86_0_56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75" name="Google Shape;475;g21bb004fa86_0_56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6" name="Google Shape;476;g21bb004fa86_0_56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7" name="Google Shape;477;g21bb004fa86_0_56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8" name="Google Shape;478;g21bb004fa86_0_56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79" name="Google Shape;479;g21bb004fa86_0_56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0" name="Google Shape;480;g21bb004fa86_0_56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1" name="Google Shape;481;g21bb004fa86_0_56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2" name="Google Shape;482;g21bb004fa86_0_56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3" name="Google Shape;483;g21bb004fa86_0_56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84" name="Google Shape;484;g21bb004fa86_0_56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485" name="Google Shape;485;g21bb004fa86_0_56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6" name="Google Shape;486;g21bb004fa86_0_56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1bb004fa86_0_56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1bb004fa86_0_56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g21bb004fa86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1bb004fa86_0_568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Asociación excluyente.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Indica que 2 posibles asociaciones no se pueden realizar a la vez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1" name="Google Shape;491;g21bb004fa86_0_5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9225" y="3213357"/>
            <a:ext cx="6175350" cy="31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g21bb004fa86_0_59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97" name="Google Shape;497;g21bb004fa86_0_59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8" name="Google Shape;498;g21bb004fa86_0_59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499" name="Google Shape;499;g21bb004fa86_0_59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0" name="Google Shape;500;g21bb004fa86_0_59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1" name="Google Shape;501;g21bb004fa86_0_59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2" name="Google Shape;502;g21bb004fa86_0_59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3" name="Google Shape;503;g21bb004fa86_0_59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4" name="Google Shape;504;g21bb004fa86_0_59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5" name="Google Shape;505;g21bb004fa86_0_59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06" name="Google Shape;506;g21bb004fa86_0_59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07" name="Google Shape;507;g21bb004fa86_0_590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8" name="Google Shape;508;g21bb004fa86_0_59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1bb004fa86_0_59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1bb004fa86_0_59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21bb004fa86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1bb004fa86_0_590"/>
          <p:cNvSpPr txBox="1"/>
          <p:nvPr/>
        </p:nvSpPr>
        <p:spPr>
          <a:xfrm>
            <a:off x="659025" y="1146375"/>
            <a:ext cx="9453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Agregación.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Una clase puede ser puede estar relacionada por un conjunto de clases que la representen y, sin las cuales, no tenga sentido.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 esta relación se le llama Agregación o Composición débil, y se representa mediante un rombo blanco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3" name="Google Shape;513;g21bb004fa86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3000" y="4451975"/>
            <a:ext cx="4690409" cy="22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c900ff0b4_0_444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" name="Google Shape;133;g2ec900ff0b4_0_444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2ec900ff0b4_0_444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35" name="Google Shape;135;g2ec900ff0b4_0_444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36" name="Google Shape;136;g2ec900ff0b4_0_44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7" name="Google Shape;137;g2ec900ff0b4_0_44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8" name="Google Shape;138;g2ec900ff0b4_0_44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39" name="Google Shape;139;g2ec900ff0b4_0_44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0" name="Google Shape;140;g2ec900ff0b4_0_44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1" name="Google Shape;141;g2ec900ff0b4_0_44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2" name="Google Shape;142;g2ec900ff0b4_0_44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3" name="Google Shape;143;g2ec900ff0b4_0_44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4" name="Google Shape;144;g2ec900ff0b4_0_44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45" name="Google Shape;145;g2ec900ff0b4_0_44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46" name="Google Shape;146;g2ec900ff0b4_0_44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47" name="Google Shape;147;g2ec900ff0b4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ec900ff0b4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3324" y="1544450"/>
            <a:ext cx="6499900" cy="4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21bb004fa86_0_61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19" name="Google Shape;519;g21bb004fa86_0_61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0" name="Google Shape;520;g21bb004fa86_0_61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1" name="Google Shape;521;g21bb004fa86_0_61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2" name="Google Shape;522;g21bb004fa86_0_61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3" name="Google Shape;523;g21bb004fa86_0_61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4" name="Google Shape;524;g21bb004fa86_0_61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5" name="Google Shape;525;g21bb004fa86_0_61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6" name="Google Shape;526;g21bb004fa86_0_61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7" name="Google Shape;527;g21bb004fa86_0_61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28" name="Google Shape;528;g21bb004fa86_0_61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29" name="Google Shape;529;g21bb004fa86_0_611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0" name="Google Shape;530;g21bb004fa86_0_61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1bb004fa86_0_61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1bb004fa86_0_61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g21bb004fa86_0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1bb004fa86_0_611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Agregación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5" name="Google Shape;535;g21bb004fa86_0_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2226" y="2393175"/>
            <a:ext cx="7647516" cy="41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21bb004fa86_0_63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41" name="Google Shape;541;g21bb004fa86_0_63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2" name="Google Shape;542;g21bb004fa86_0_63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3" name="Google Shape;543;g21bb004fa86_0_63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4" name="Google Shape;544;g21bb004fa86_0_63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5" name="Google Shape;545;g21bb004fa86_0_63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6" name="Google Shape;546;g21bb004fa86_0_63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7" name="Google Shape;547;g21bb004fa86_0_63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8" name="Google Shape;548;g21bb004fa86_0_63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49" name="Google Shape;549;g21bb004fa86_0_63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50" name="Google Shape;550;g21bb004fa86_0_63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51" name="Google Shape;551;g21bb004fa86_0_633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2" name="Google Shape;552;g21bb004fa86_0_63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1bb004fa86_0_63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21bb004fa86_0_63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21bb004fa86_0_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1bb004fa86_0_633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Relaciones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Composición o Composición fuerte es una relación entre clases similar a la agregación, pero en la que las clases que componen a la principal no tienen sentido sin dicha clase principal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representa mediante un rectángulo de color negro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7" name="Google Shape;557;g21bb004fa86_0_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6175" y="4067375"/>
            <a:ext cx="5325688" cy="26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g21bb004fa86_0_65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63" name="Google Shape;563;g21bb004fa86_0_65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4" name="Google Shape;564;g21bb004fa86_0_65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5" name="Google Shape;565;g21bb004fa86_0_65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6" name="Google Shape;566;g21bb004fa86_0_65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7" name="Google Shape;567;g21bb004fa86_0_65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8" name="Google Shape;568;g21bb004fa86_0_65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69" name="Google Shape;569;g21bb004fa86_0_65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0" name="Google Shape;570;g21bb004fa86_0_65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1" name="Google Shape;571;g21bb004fa86_0_65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72" name="Google Shape;572;g21bb004fa86_0_65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73" name="Google Shape;573;g21bb004fa86_0_655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4" name="Google Shape;574;g21bb004fa86_0_65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1bb004fa86_0_65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1bb004fa86_0_65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g21bb004fa86_0_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1bb004fa86_0_655"/>
          <p:cNvSpPr txBox="1"/>
          <p:nvPr/>
        </p:nvSpPr>
        <p:spPr>
          <a:xfrm>
            <a:off x="659025" y="1146375"/>
            <a:ext cx="94530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Consiste en factorizar las propiedades comunes de un conjunto de clases en una clase más general. Herencia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Las subclases heredan propiedades de sus clases padre, esto es, los atributos, operaciones y asociaciones de la clase padre están disponible en sus clases hijas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Existen 2 conceptos complementarios: Generalización y Especialización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En la fase de análisis nos movemos desde la generalización hacia la especialización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g21bb004fa86_0_67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584" name="Google Shape;584;g21bb004fa86_0_67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5" name="Google Shape;585;g21bb004fa86_0_67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6" name="Google Shape;586;g21bb004fa86_0_67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7" name="Google Shape;587;g21bb004fa86_0_67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8" name="Google Shape;588;g21bb004fa86_0_67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89" name="Google Shape;589;g21bb004fa86_0_67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0" name="Google Shape;590;g21bb004fa86_0_67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1" name="Google Shape;591;g21bb004fa86_0_67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2" name="Google Shape;592;g21bb004fa86_0_67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593" name="Google Shape;593;g21bb004fa86_0_67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594" name="Google Shape;594;g21bb004fa86_0_67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5" name="Google Shape;595;g21bb004fa86_0_67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1bb004fa86_0_67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21bb004fa86_0_67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21bb004fa86_0_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1bb004fa86_0_676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generalización se expresa mediante una flecha hueca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00" name="Google Shape;600;g21bb004fa86_0_6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200" y="2778076"/>
            <a:ext cx="6559385" cy="37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g21bb004fa86_0_69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06" name="Google Shape;606;g21bb004fa86_0_69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7" name="Google Shape;607;g21bb004fa86_0_69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8" name="Google Shape;608;g21bb004fa86_0_69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09" name="Google Shape;609;g21bb004fa86_0_69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0" name="Google Shape;610;g21bb004fa86_0_69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1" name="Google Shape;611;g21bb004fa86_0_69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2" name="Google Shape;612;g21bb004fa86_0_69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3" name="Google Shape;613;g21bb004fa86_0_69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4" name="Google Shape;614;g21bb004fa86_0_69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15" name="Google Shape;615;g21bb004fa86_0_69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16" name="Google Shape;616;g21bb004fa86_0_697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7" name="Google Shape;617;g21bb004fa86_0_69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1bb004fa86_0_69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21bb004fa86_0_69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21bb004fa86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21bb004fa86_0_697"/>
          <p:cNvSpPr txBox="1"/>
          <p:nvPr/>
        </p:nvSpPr>
        <p:spPr>
          <a:xfrm>
            <a:off x="659025" y="1146375"/>
            <a:ext cx="945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22" name="Google Shape;622;g21bb004fa86_0_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51" y="1807450"/>
            <a:ext cx="9102537" cy="446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g21bb004fa86_0_71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28" name="Google Shape;628;g21bb004fa86_0_71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29" name="Google Shape;629;g21bb004fa86_0_71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0" name="Google Shape;630;g21bb004fa86_0_71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1" name="Google Shape;631;g21bb004fa86_0_71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2" name="Google Shape;632;g21bb004fa86_0_71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3" name="Google Shape;633;g21bb004fa86_0_71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4" name="Google Shape;634;g21bb004fa86_0_71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5" name="Google Shape;635;g21bb004fa86_0_71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6" name="Google Shape;636;g21bb004fa86_0_71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37" name="Google Shape;637;g21bb004fa86_0_71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38" name="Google Shape;638;g21bb004fa86_0_719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9" name="Google Shape;639;g21bb004fa86_0_71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1bb004fa86_0_71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21bb004fa86_0_71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g21bb004fa86_0_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1bb004fa86_0_719"/>
          <p:cNvSpPr txBox="1"/>
          <p:nvPr/>
        </p:nvSpPr>
        <p:spPr>
          <a:xfrm>
            <a:off x="659025" y="1146375"/>
            <a:ext cx="945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 y conjuntos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puede equiparar el concepto de clase al de conjunto, de forma que ambos sirven para clasificar distintos elementos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Generalización y especialización expresan relaciones entre conjuntos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4" name="Google Shape;644;g21bb004fa86_0_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638" y="4243950"/>
            <a:ext cx="92487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g21bb004fa86_0_74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50" name="Google Shape;650;g21bb004fa86_0_74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1" name="Google Shape;651;g21bb004fa86_0_74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2" name="Google Shape;652;g21bb004fa86_0_74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3" name="Google Shape;653;g21bb004fa86_0_74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4" name="Google Shape;654;g21bb004fa86_0_74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5" name="Google Shape;655;g21bb004fa86_0_74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6" name="Google Shape;656;g21bb004fa86_0_74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7" name="Google Shape;657;g21bb004fa86_0_74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8" name="Google Shape;658;g21bb004fa86_0_74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59" name="Google Shape;659;g21bb004fa86_0_74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60" name="Google Shape;660;g21bb004fa86_0_741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1" name="Google Shape;661;g21bb004fa86_0_74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21bb004fa86_0_74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21bb004fa86_0_74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21bb004fa86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21bb004fa86_0_741"/>
          <p:cNvSpPr txBox="1"/>
          <p:nvPr/>
        </p:nvSpPr>
        <p:spPr>
          <a:xfrm>
            <a:off x="659025" y="1146375"/>
            <a:ext cx="9453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Clasificación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puede hacer uso de la herencia para clasificar los distintos elementos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 la clasificación se hace por cualidades del objeto, se dice que es Clasificación Estática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6" name="Google Shape;666;g21bb004fa86_0_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400" y="3859050"/>
            <a:ext cx="2622625" cy="27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g21bb004fa86_0_763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72" name="Google Shape;672;g21bb004fa86_0_763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3" name="Google Shape;673;g21bb004fa86_0_763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4" name="Google Shape;674;g21bb004fa86_0_763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5" name="Google Shape;675;g21bb004fa86_0_763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6" name="Google Shape;676;g21bb004fa86_0_763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7" name="Google Shape;677;g21bb004fa86_0_763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8" name="Google Shape;678;g21bb004fa86_0_763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79" name="Google Shape;679;g21bb004fa86_0_763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0" name="Google Shape;680;g21bb004fa86_0_763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81" name="Google Shape;681;g21bb004fa86_0_763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682" name="Google Shape;682;g21bb004fa86_0_763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3" name="Google Shape;683;g21bb004fa86_0_763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21bb004fa86_0_763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g21bb004fa86_0_763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g21bb004fa86_0_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21bb004fa86_0_763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Clasificación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 la clasificación se hace por el estado del objeto, se dice que es Clasificación Dinámica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8" name="Google Shape;688;g21bb004fa86_0_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625" y="3213362"/>
            <a:ext cx="4107325" cy="26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g21bb004fa86_0_78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694" name="Google Shape;694;g21bb004fa86_0_78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5" name="Google Shape;695;g21bb004fa86_0_78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6" name="Google Shape;696;g21bb004fa86_0_78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7" name="Google Shape;697;g21bb004fa86_0_78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8" name="Google Shape;698;g21bb004fa86_0_78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699" name="Google Shape;699;g21bb004fa86_0_78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0" name="Google Shape;700;g21bb004fa86_0_78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1" name="Google Shape;701;g21bb004fa86_0_78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2" name="Google Shape;702;g21bb004fa86_0_78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03" name="Google Shape;703;g21bb004fa86_0_78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04" name="Google Shape;704;g21bb004fa86_0_785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5" name="Google Shape;705;g21bb004fa86_0_78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1bb004fa86_0_78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21bb004fa86_0_78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g21bb004fa86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21bb004fa86_0_785"/>
          <p:cNvSpPr txBox="1"/>
          <p:nvPr/>
        </p:nvSpPr>
        <p:spPr>
          <a:xfrm>
            <a:off x="659025" y="1146375"/>
            <a:ext cx="9453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 múltiple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 produce cuando una subclase tiene más de una superclase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No se suele recomendar, ya que puede dar conflictos de nombre y procedencia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Algunos lenguajes de programación como Java o Ada95 no permite herencia múltiple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g21bb004fa86_0_80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15" name="Google Shape;715;g21bb004fa86_0_80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6" name="Google Shape;716;g21bb004fa86_0_80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7" name="Google Shape;717;g21bb004fa86_0_80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8" name="Google Shape;718;g21bb004fa86_0_80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19" name="Google Shape;719;g21bb004fa86_0_80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0" name="Google Shape;720;g21bb004fa86_0_80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1" name="Google Shape;721;g21bb004fa86_0_80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2" name="Google Shape;722;g21bb004fa86_0_80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3" name="Google Shape;723;g21bb004fa86_0_80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24" name="Google Shape;724;g21bb004fa86_0_80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25" name="Google Shape;725;g21bb004fa86_0_806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6" name="Google Shape;726;g21bb004fa86_0_80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21bb004fa86_0_80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21bb004fa86_0_80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g21bb004fa86_0_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1bb004fa86_0_806"/>
          <p:cNvSpPr txBox="1"/>
          <p:nvPr/>
        </p:nvSpPr>
        <p:spPr>
          <a:xfrm>
            <a:off x="659025" y="1146375"/>
            <a:ext cx="9453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Herencia múltiple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31" name="Google Shape;731;g21bb004fa86_0_8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107288"/>
            <a:ext cx="9972602" cy="243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bb004fa86_0_0"/>
          <p:cNvSpPr txBox="1"/>
          <p:nvPr/>
        </p:nvSpPr>
        <p:spPr>
          <a:xfrm>
            <a:off x="1232100" y="8102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PROGRAMACIÓN ORIENTADA A OBJETOS 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vamos a explorar los fundamentos de la programación orientada a objetos (POO). Comenzaremos con una descripción general de la POO y sus principales conceptos.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la POO y veremos algunos ejemplos de cómo se implementa en diferentes lenguajes de programación. Finalmente, concluimos con una discusión sobre el futuro de la POO.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g21bb004fa86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g21bb004fa86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57" name="Google Shape;157;g21bb004fa86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58" name="Google Shape;158;g21bb004fa86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59" name="Google Shape;159;g21bb004fa86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0" name="Google Shape;160;g21bb004fa86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1" name="Google Shape;161;g21bb004fa86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2" name="Google Shape;162;g21bb004fa86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3" name="Google Shape;163;g21bb004fa86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4" name="Google Shape;164;g21bb004fa86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5" name="Google Shape;165;g21bb004fa86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6" name="Google Shape;166;g21bb004fa86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67" name="Google Shape;167;g21bb004fa86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68" name="Google Shape;168;g21bb004fa86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69" name="Google Shape;169;g21bb004fa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g21bb004fa86_0_827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37" name="Google Shape;737;g21bb004fa86_0_827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8" name="Google Shape;738;g21bb004fa86_0_827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39" name="Google Shape;739;g21bb004fa86_0_827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0" name="Google Shape;740;g21bb004fa86_0_827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1" name="Google Shape;741;g21bb004fa86_0_827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2" name="Google Shape;742;g21bb004fa86_0_827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3" name="Google Shape;743;g21bb004fa86_0_827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4" name="Google Shape;744;g21bb004fa86_0_827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5" name="Google Shape;745;g21bb004fa86_0_827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46" name="Google Shape;746;g21bb004fa86_0_827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47" name="Google Shape;747;g21bb004fa86_0_827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g21bb004fa86_0_827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1bb004fa86_0_827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g21bb004fa86_0_827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g21bb004fa86_0_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21bb004fa86_0_827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término polimorfismo se encuentra ligado al concepto de herencia e indica que una característica de una clase padre puede tomar diferentes formas dependiendo de la clase hija que la ejecute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Permite que, ante un mismo estímulo, se desencadene una respuesta distinta dependiendo de la clase que la ejecute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Este concepto permite dotar de flexibilidad al conjunto de clases implementado, siendo uno de los mecanismos más potentes que posee el uso de herencia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g21bb004fa86_0_848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58" name="Google Shape;758;g21bb004fa86_0_848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59" name="Google Shape;759;g21bb004fa86_0_848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0" name="Google Shape;760;g21bb004fa86_0_848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1" name="Google Shape;761;g21bb004fa86_0_848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2" name="Google Shape;762;g21bb004fa86_0_848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3" name="Google Shape;763;g21bb004fa86_0_848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4" name="Google Shape;764;g21bb004fa86_0_848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5" name="Google Shape;765;g21bb004fa86_0_848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6" name="Google Shape;766;g21bb004fa86_0_848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67" name="Google Shape;767;g21bb004fa86_0_848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68" name="Google Shape;768;g21bb004fa86_0_848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9" name="Google Shape;769;g21bb004fa86_0_848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bb004fa86_0_848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21bb004fa86_0_848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2" name="Google Shape;772;g21bb004fa86_0_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1bb004fa86_0_848"/>
          <p:cNvSpPr txBox="1"/>
          <p:nvPr/>
        </p:nvSpPr>
        <p:spPr>
          <a:xfrm>
            <a:off x="659025" y="1146375"/>
            <a:ext cx="945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Polimorfismo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4" name="Google Shape;774;g21bb004fa86_0_8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902" y="1577701"/>
            <a:ext cx="7219575" cy="4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g21bb004fa86_0_87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780" name="Google Shape;780;g21bb004fa86_0_87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1" name="Google Shape;781;g21bb004fa86_0_87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2" name="Google Shape;782;g21bb004fa86_0_87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3" name="Google Shape;783;g21bb004fa86_0_87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4" name="Google Shape;784;g21bb004fa86_0_87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5" name="Google Shape;785;g21bb004fa86_0_87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6" name="Google Shape;786;g21bb004fa86_0_87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7" name="Google Shape;787;g21bb004fa86_0_87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8" name="Google Shape;788;g21bb004fa86_0_87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789" name="Google Shape;789;g21bb004fa86_0_87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790" name="Google Shape;790;g21bb004fa86_0_870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1" name="Google Shape;791;g21bb004fa86_0_87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1bb004fa86_0_870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21bb004fa86_0_870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g21bb004fa86_0_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1bb004fa86_0_870"/>
          <p:cNvSpPr txBox="1"/>
          <p:nvPr/>
        </p:nvSpPr>
        <p:spPr>
          <a:xfrm>
            <a:off x="659025" y="1146375"/>
            <a:ext cx="9453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dueño de un hotel te pide a desarrollar un programa para consultar sobre las habitaciones disponibles y reservar habitaciones de su hotel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hotel posee tres tipos de habitaciones: simple, doble y matrimonial, y dos tipos de clientes: habituales y esporádicos. Una reserva almacena datos del cliente, de la habitación reservada, la fecha de comienzo y el número de días que será ocupada la habitación</a:t>
            </a:r>
            <a:endParaRPr b="1" i="0" sz="27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g21bb004fa86_0_911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01" name="Google Shape;801;g21bb004fa86_0_91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2" name="Google Shape;802;g21bb004fa86_0_91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3" name="Google Shape;803;g21bb004fa86_0_91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4" name="Google Shape;804;g21bb004fa86_0_91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5" name="Google Shape;805;g21bb004fa86_0_91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6" name="Google Shape;806;g21bb004fa86_0_91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7" name="Google Shape;807;g21bb004fa86_0_91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8" name="Google Shape;808;g21bb004fa86_0_91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09" name="Google Shape;809;g21bb004fa86_0_91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10" name="Google Shape;810;g21bb004fa86_0_91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11" name="Google Shape;811;g21bb004fa86_0_911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2" name="Google Shape;812;g21bb004fa86_0_91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1bb004fa86_0_911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g21bb004fa86_0_911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21bb004fa86_0_9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1bb004fa86_0_911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recepcionista del hotel debe poder hacer las siguientes operaciones: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Obtener un listado de las habitaciones disponible de acuerdo a su tipo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Preguntar por el precio de una habitación de acuerdo a su tipo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Preguntar por el descuento ofrecido a los clientes habituales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g21bb004fa86_0_93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22" name="Google Shape;822;g21bb004fa86_0_93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3" name="Google Shape;823;g21bb004fa86_0_93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4" name="Google Shape;824;g21bb004fa86_0_93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5" name="Google Shape;825;g21bb004fa86_0_93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6" name="Google Shape;826;g21bb004fa86_0_93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7" name="Google Shape;827;g21bb004fa86_0_93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8" name="Google Shape;828;g21bb004fa86_0_93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29" name="Google Shape;829;g21bb004fa86_0_93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0" name="Google Shape;830;g21bb004fa86_0_93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31" name="Google Shape;831;g21bb004fa86_0_93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32" name="Google Shape;832;g21bb004fa86_0_935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3" name="Google Shape;833;g21bb004fa86_0_93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21bb004fa86_0_93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21bb004fa86_0_93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6" name="Google Shape;836;g21bb004fa86_0_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1bb004fa86_0_935"/>
          <p:cNvSpPr txBox="1"/>
          <p:nvPr/>
        </p:nvSpPr>
        <p:spPr>
          <a:xfrm>
            <a:off x="659025" y="1146375"/>
            <a:ext cx="9453000" cy="5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Preguntar por el precio total para un cliente dado, especificando su número de DNI, tipo de habitación y número de noches.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Dibujar en pantalla la foto de una habitación de acuerdo a su tipo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Reservar una habitación especificando el número de la habitación, DNI y nombre del cliente.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Eliminar una reserva especificando el número de la habitación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g21bb004fa86_0_95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43" name="Google Shape;843;g21bb004fa86_0_95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4" name="Google Shape;844;g21bb004fa86_0_95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5" name="Google Shape;845;g21bb004fa86_0_95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6" name="Google Shape;846;g21bb004fa86_0_95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7" name="Google Shape;847;g21bb004fa86_0_95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8" name="Google Shape;848;g21bb004fa86_0_95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49" name="Google Shape;849;g21bb004fa86_0_95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0" name="Google Shape;850;g21bb004fa86_0_95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1" name="Google Shape;851;g21bb004fa86_0_95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52" name="Google Shape;852;g21bb004fa86_0_95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53" name="Google Shape;853;g21bb004fa86_0_955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4" name="Google Shape;854;g21bb004fa86_0_95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1bb004fa86_0_955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21bb004fa86_0_955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g21bb004fa86_0_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21bb004fa86_0_955"/>
          <p:cNvSpPr txBox="1"/>
          <p:nvPr/>
        </p:nvSpPr>
        <p:spPr>
          <a:xfrm>
            <a:off x="659025" y="1146375"/>
            <a:ext cx="9453000" cy="5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administrador puede usar el programa para: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Cambiar el precio de una habitación de acuerdo a su tipo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Cambiar el valor del descuento ofrecido a los clientes habituales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Calcular las ganancias que tendrán en un mes especificado (considere que todos los meses tienen treinta días).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hotel posee información sobre qué clientes son habituales. 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El diseño a desarrollar debe facilitar la extensibilidad de nuevos tipos de habitación o clientes y a su vez permitir agregar nuevas consultas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g21bb004fa86_0_976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64" name="Google Shape;864;g21bb004fa86_0_976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5" name="Google Shape;865;g21bb004fa86_0_976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6" name="Google Shape;866;g21bb004fa86_0_976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7" name="Google Shape;867;g21bb004fa86_0_976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8" name="Google Shape;868;g21bb004fa86_0_976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69" name="Google Shape;869;g21bb004fa86_0_976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0" name="Google Shape;870;g21bb004fa86_0_976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1" name="Google Shape;871;g21bb004fa86_0_976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2" name="Google Shape;872;g21bb004fa86_0_976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73" name="Google Shape;873;g21bb004fa86_0_976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74" name="Google Shape;874;g21bb004fa86_0_976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5" name="Google Shape;875;g21bb004fa86_0_976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21bb004fa86_0_976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21bb004fa86_0_976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g21bb004fa86_0_9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21bb004fa86_0_976"/>
          <p:cNvSpPr txBox="1"/>
          <p:nvPr/>
        </p:nvSpPr>
        <p:spPr>
          <a:xfrm>
            <a:off x="659025" y="1146375"/>
            <a:ext cx="945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80" name="Google Shape;880;g21bb004fa86_0_9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752" y="1816950"/>
            <a:ext cx="7990874" cy="48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g21bb004fa86_0_999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886" name="Google Shape;886;g21bb004fa86_0_999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87" name="Google Shape;887;g21bb004fa86_0_999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88" name="Google Shape;888;g21bb004fa86_0_999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89" name="Google Shape;889;g21bb004fa86_0_999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0" name="Google Shape;890;g21bb004fa86_0_999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1" name="Google Shape;891;g21bb004fa86_0_999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2" name="Google Shape;892;g21bb004fa86_0_999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3" name="Google Shape;893;g21bb004fa86_0_999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4" name="Google Shape;894;g21bb004fa86_0_999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895" name="Google Shape;895;g21bb004fa86_0_999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896" name="Google Shape;896;g21bb004fa86_0_999"/>
          <p:cNvSpPr txBox="1"/>
          <p:nvPr/>
        </p:nvSpPr>
        <p:spPr>
          <a:xfrm>
            <a:off x="662537" y="318398"/>
            <a:ext cx="9453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7" name="Google Shape;897;g21bb004fa86_0_999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21bb004fa86_0_999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21bb004fa86_0_999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g21bb004fa86_0_9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21bb004fa86_0_999"/>
          <p:cNvSpPr txBox="1"/>
          <p:nvPr/>
        </p:nvSpPr>
        <p:spPr>
          <a:xfrm>
            <a:off x="659025" y="1146375"/>
            <a:ext cx="94530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Actividad: 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Crear diagrama de clase con los objetos creados previamente. 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Codificar las clases en el lenguaje de su preferencia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Adicionar seis métodos del guerrero 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■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Golpear 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■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Correr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■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Morir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■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Brincar 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●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Crear diagrama de clase del proyecto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Work Sans"/>
              <a:buChar char="○"/>
            </a:pPr>
            <a:r>
              <a:rPr b="0" i="0" lang="es-CO" sz="25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Codificar las clases del proyecto</a:t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906" name="Google Shape;9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baf83b1f1_0_0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6" name="Google Shape;176;g21baf83b1f1_0_0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g21baf83b1f1_0_0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178" name="Google Shape;178;g21baf83b1f1_0_0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179" name="Google Shape;179;g21baf83b1f1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0" name="Google Shape;180;g21baf83b1f1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1" name="Google Shape;181;g21baf83b1f1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2" name="Google Shape;182;g21baf83b1f1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3" name="Google Shape;183;g21baf83b1f1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4" name="Google Shape;184;g21baf83b1f1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5" name="Google Shape;185;g21baf83b1f1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6" name="Google Shape;186;g21baf83b1f1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7" name="Google Shape;187;g21baf83b1f1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88" name="Google Shape;188;g21baf83b1f1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89" name="Google Shape;189;g21baf83b1f1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90" name="Google Shape;190;g21baf83b1f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1baf83b1f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5" y="2024063"/>
            <a:ext cx="8858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baf83b1f1_0_21"/>
          <p:cNvSpPr txBox="1"/>
          <p:nvPr/>
        </p:nvSpPr>
        <p:spPr>
          <a:xfrm>
            <a:off x="916413" y="469700"/>
            <a:ext cx="91080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CO" sz="34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4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1" i="0" sz="37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En esta presentación, explicaremos el concepto de diagramas de clases en la programación orientada a objetos (POO).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Los diagramas de clases son una herramienta valiosa para visualizar las relaciones entre diferentes clases en un sistema de software. Comenzaremos con una descripción general de los diagramas de clases y sus componentes clave. 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0" i="0" lang="es-CO" sz="2533" u="none" cap="none" strike="noStrik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Luego, discutiremos los beneficios de usar diagramas de clases y veremos cómo se pueden crear utilizando diferentes herramientas y notaciones.</a:t>
            </a:r>
            <a:endParaRPr b="0" i="0" sz="2533" u="none" cap="none" strike="noStrike">
              <a:solidFill>
                <a:srgbClr val="00324D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8" name="Google Shape;198;g21baf83b1f1_0_21"/>
          <p:cNvSpPr/>
          <p:nvPr/>
        </p:nvSpPr>
        <p:spPr>
          <a:xfrm>
            <a:off x="1373075" y="1483546"/>
            <a:ext cx="1698900" cy="609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g21baf83b1f1_0_21"/>
          <p:cNvCxnSpPr/>
          <p:nvPr/>
        </p:nvCxnSpPr>
        <p:spPr>
          <a:xfrm>
            <a:off x="415047" y="6473523"/>
            <a:ext cx="11413800" cy="0"/>
          </a:xfrm>
          <a:prstGeom prst="straightConnector1">
            <a:avLst/>
          </a:prstGeom>
          <a:noFill/>
          <a:ln cap="flat" cmpd="sng" w="1270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0000" sy="1000">
              <a:srgbClr val="000000"/>
            </a:outerShdw>
          </a:effectLst>
        </p:spPr>
      </p:cxnSp>
      <p:grpSp>
        <p:nvGrpSpPr>
          <p:cNvPr id="200" name="Google Shape;200;g21baf83b1f1_0_21"/>
          <p:cNvGrpSpPr/>
          <p:nvPr/>
        </p:nvGrpSpPr>
        <p:grpSpPr>
          <a:xfrm>
            <a:off x="233910" y="72246"/>
            <a:ext cx="266769" cy="527997"/>
            <a:chOff x="141693" y="266421"/>
            <a:chExt cx="287405" cy="396008"/>
          </a:xfrm>
        </p:grpSpPr>
        <p:cxnSp>
          <p:nvCxnSpPr>
            <p:cNvPr id="201" name="Google Shape;201;g21baf83b1f1_0_21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2" name="Google Shape;202;g21baf83b1f1_0_21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3" name="Google Shape;203;g21baf83b1f1_0_21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4" name="Google Shape;204;g21baf83b1f1_0_21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5" name="Google Shape;205;g21baf83b1f1_0_21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6" name="Google Shape;206;g21baf83b1f1_0_21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7" name="Google Shape;207;g21baf83b1f1_0_21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8" name="Google Shape;208;g21baf83b1f1_0_21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09" name="Google Shape;209;g21baf83b1f1_0_21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0" name="Google Shape;210;g21baf83b1f1_0_21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11" name="Google Shape;211;g21baf83b1f1_0_21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212" name="Google Shape;212;g21baf83b1f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1bb004fa86_0_29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18" name="Google Shape;218;g21bb004fa86_0_29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9" name="Google Shape;219;g21bb004fa86_0_29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0" name="Google Shape;220;g21bb004fa86_0_29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1" name="Google Shape;221;g21bb004fa86_0_29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2" name="Google Shape;222;g21bb004fa86_0_29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3" name="Google Shape;223;g21bb004fa86_0_29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4" name="Google Shape;224;g21bb004fa86_0_29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5" name="Google Shape;225;g21bb004fa86_0_29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6" name="Google Shape;226;g21bb004fa86_0_29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27" name="Google Shape;227;g21bb004fa86_0_29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28" name="Google Shape;228;g21bb004fa86_0_29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9" name="Google Shape;229;g21bb004fa86_0_29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1bb004fa86_0_29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1bb004fa86_0_29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1bb004fa86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1bb004fa86_0_29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Identificar las clases: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primer paso es identificar las clases principales en el sistema. Las clases representan entidades o conceptos clave en el sistema.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atributos: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atributos que almacenan sus datos. Los atributos son las propiedades de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g21bb004fa86_0_31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39" name="Google Shape;239;g21bb004fa86_0_31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0" name="Google Shape;240;g21bb004fa86_0_31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1" name="Google Shape;241;g21bb004fa86_0_31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2" name="Google Shape;242;g21bb004fa86_0_31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3" name="Google Shape;243;g21bb004fa86_0_31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4" name="Google Shape;244;g21bb004fa86_0_31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5" name="Google Shape;245;g21bb004fa86_0_31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6" name="Google Shape;246;g21bb004fa86_0_31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7" name="Google Shape;247;g21bb004fa86_0_31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8" name="Google Shape;248;g21bb004fa86_0_31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49" name="Google Shape;249;g21bb004fa86_0_31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0" name="Google Shape;250;g21bb004fa86_0_31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1bb004fa86_0_31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1bb004fa86_0_31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1bb004fa86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1bb004fa86_0_314"/>
          <p:cNvSpPr txBox="1"/>
          <p:nvPr/>
        </p:nvSpPr>
        <p:spPr>
          <a:xfrm>
            <a:off x="659025" y="1146375"/>
            <a:ext cx="94530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Fases de un diagrama de clases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las siguientes fases:</a:t>
            </a:r>
            <a:endParaRPr b="1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Definir los métodos: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Para cada clase, es necesario definir los métodos que implementan su comportamiento. Los métodos son las operaciones que puede realizar una clase.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Work Sans"/>
              <a:buChar char="●"/>
            </a:pPr>
            <a:r>
              <a:rPr b="1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Mostrar las relaciones: </a:t>
            </a: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Las relaciones entre las clases se muestran usando diferentes tipos de líneas y símbolos. Los tipos comunes de relaciones incluyen asociación, agregación, herencia y composición.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21bb004fa86_0_33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60" name="Google Shape;260;g21bb004fa86_0_33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1" name="Google Shape;261;g21bb004fa86_0_33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2" name="Google Shape;262;g21bb004fa86_0_33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3" name="Google Shape;263;g21bb004fa86_0_33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4" name="Google Shape;264;g21bb004fa86_0_33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5" name="Google Shape;265;g21bb004fa86_0_33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6" name="Google Shape;266;g21bb004fa86_0_33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7" name="Google Shape;267;g21bb004fa86_0_33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8" name="Google Shape;268;g21bb004fa86_0_33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9" name="Google Shape;269;g21bb004fa86_0_33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70" name="Google Shape;270;g21bb004fa86_0_33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1" name="Google Shape;271;g21bb004fa86_0_33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bb004fa86_0_33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1bb004fa86_0_33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bb004fa86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bb004fa86_0_334"/>
          <p:cNvSpPr txBox="1"/>
          <p:nvPr/>
        </p:nvSpPr>
        <p:spPr>
          <a:xfrm>
            <a:off x="659025" y="1146375"/>
            <a:ext cx="94530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La creación de un diagrama de clases generalmente implica varias fases.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El primer paso es identificar las clases principales en el sistema. Las clases representan entidades o conceptos clave en el sistema.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Una vez que se han identificado las clases, es necesario definir los atributos para cada clase.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atributos son las propiedades de una clase y almacenan sus datos. A continuación, es necesario definir los métodos para cada clase.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g21bb004fa86_0_354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81" name="Google Shape;281;g21bb004fa86_0_354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2" name="Google Shape;282;g21bb004fa86_0_354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3" name="Google Shape;283;g21bb004fa86_0_354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4" name="Google Shape;284;g21bb004fa86_0_354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5" name="Google Shape;285;g21bb004fa86_0_354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6" name="Google Shape;286;g21bb004fa86_0_354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7" name="Google Shape;287;g21bb004fa86_0_354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8" name="Google Shape;288;g21bb004fa86_0_354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9" name="Google Shape;289;g21bb004fa86_0_354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0" name="Google Shape;290;g21bb004fa86_0_354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91" name="Google Shape;291;g21bb004fa86_0_354"/>
          <p:cNvSpPr txBox="1"/>
          <p:nvPr/>
        </p:nvSpPr>
        <p:spPr>
          <a:xfrm>
            <a:off x="662537" y="318398"/>
            <a:ext cx="945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3600" u="none" cap="none" strike="noStrik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DIAGRAMA DE CLASES</a:t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39A9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2" name="Google Shape;292;g21bb004fa86_0_354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CO" sz="900" u="none" cap="none" strike="noStrik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1bb004fa86_0_354"/>
          <p:cNvSpPr/>
          <p:nvPr/>
        </p:nvSpPr>
        <p:spPr>
          <a:xfrm>
            <a:off x="10555817" y="5073858"/>
            <a:ext cx="2959200" cy="2959200"/>
          </a:xfrm>
          <a:prstGeom prst="ellipse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1bb004fa86_0_354"/>
          <p:cNvSpPr/>
          <p:nvPr/>
        </p:nvSpPr>
        <p:spPr>
          <a:xfrm>
            <a:off x="10277401" y="-6900"/>
            <a:ext cx="1907700" cy="6871800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0000"/>
                </a:srgbClr>
              </a:gs>
              <a:gs pos="100000">
                <a:srgbClr val="36A000">
                  <a:alpha val="60000"/>
                </a:srgbClr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1bb004fa86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60985">
            <a:off x="11102772" y="5565609"/>
            <a:ext cx="929931" cy="92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1bb004fa86_0_354"/>
          <p:cNvSpPr txBox="1"/>
          <p:nvPr/>
        </p:nvSpPr>
        <p:spPr>
          <a:xfrm>
            <a:off x="659025" y="1146375"/>
            <a:ext cx="9453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Los métodos son las operaciones que puede realizar una clase e implementan su comportamiento. 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CO" sz="25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Finalmente, las relaciones entre las clases se muestran usando diferentes tipos de líneas y símbolos. Los tipos comunes de relaciones incluyen asociación, agregación, herencia y composición.</a:t>
            </a:r>
            <a:endParaRPr b="0" i="0" sz="25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